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67" r:id="rId4"/>
    <p:sldId id="262" r:id="rId5"/>
    <p:sldId id="261" r:id="rId6"/>
    <p:sldId id="279" r:id="rId7"/>
    <p:sldId id="280" r:id="rId8"/>
    <p:sldId id="260" r:id="rId9"/>
    <p:sldId id="265" r:id="rId10"/>
    <p:sldId id="270" r:id="rId11"/>
    <p:sldId id="271" r:id="rId12"/>
    <p:sldId id="282" r:id="rId13"/>
    <p:sldId id="272" r:id="rId14"/>
    <p:sldId id="275" r:id="rId15"/>
    <p:sldId id="274" r:id="rId16"/>
    <p:sldId id="281" r:id="rId17"/>
    <p:sldId id="277" r:id="rId18"/>
    <p:sldId id="278" r:id="rId19"/>
    <p:sldId id="276" r:id="rId20"/>
    <p:sldId id="283" r:id="rId21"/>
    <p:sldId id="284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681" autoAdjust="0"/>
  </p:normalViewPr>
  <p:slideViewPr>
    <p:cSldViewPr snapToGrid="0">
      <p:cViewPr varScale="1">
        <p:scale>
          <a:sx n="47" d="100"/>
          <a:sy n="47" d="100"/>
        </p:scale>
        <p:origin x="1416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8df51b793b155a5a" providerId="LiveId" clId="{D8B6EC9F-66B2-4C46-9F11-99953A5F5DA8}"/>
    <pc:docChg chg="custSel addSld modSld">
      <pc:chgData name="" userId="8df51b793b155a5a" providerId="LiveId" clId="{D8B6EC9F-66B2-4C46-9F11-99953A5F5DA8}" dt="2024-10-02T06:36:54.712" v="46" actId="14100"/>
      <pc:docMkLst>
        <pc:docMk/>
      </pc:docMkLst>
      <pc:sldChg chg="addSp delSp modSp add">
        <pc:chgData name="" userId="8df51b793b155a5a" providerId="LiveId" clId="{D8B6EC9F-66B2-4C46-9F11-99953A5F5DA8}" dt="2024-10-02T06:36:54.712" v="46" actId="14100"/>
        <pc:sldMkLst>
          <pc:docMk/>
          <pc:sldMk cId="2820499151" sldId="284"/>
        </pc:sldMkLst>
        <pc:spChg chg="del">
          <ac:chgData name="" userId="8df51b793b155a5a" providerId="LiveId" clId="{D8B6EC9F-66B2-4C46-9F11-99953A5F5DA8}" dt="2024-10-02T06:36:27.552" v="2" actId="478"/>
          <ac:spMkLst>
            <pc:docMk/>
            <pc:sldMk cId="2820499151" sldId="284"/>
            <ac:spMk id="2" creationId="{AE4CBE40-E9E9-4B4A-9E61-240B255DF59E}"/>
          </ac:spMkLst>
        </pc:spChg>
        <pc:spChg chg="del">
          <ac:chgData name="" userId="8df51b793b155a5a" providerId="LiveId" clId="{D8B6EC9F-66B2-4C46-9F11-99953A5F5DA8}" dt="2024-10-02T06:36:24.652" v="1" actId="478"/>
          <ac:spMkLst>
            <pc:docMk/>
            <pc:sldMk cId="2820499151" sldId="284"/>
            <ac:spMk id="3" creationId="{45B12189-51FF-4727-BB3F-03217CAFC069}"/>
          </ac:spMkLst>
        </pc:spChg>
        <pc:spChg chg="add mod">
          <ac:chgData name="" userId="8df51b793b155a5a" providerId="LiveId" clId="{D8B6EC9F-66B2-4C46-9F11-99953A5F5DA8}" dt="2024-10-02T06:36:54.712" v="46" actId="14100"/>
          <ac:spMkLst>
            <pc:docMk/>
            <pc:sldMk cId="2820499151" sldId="284"/>
            <ac:spMk id="6" creationId="{3976D802-2BCD-4877-8204-1B5782177146}"/>
          </ac:spMkLst>
        </pc:spChg>
        <pc:picChg chg="add mod">
          <ac:chgData name="" userId="8df51b793b155a5a" providerId="LiveId" clId="{D8B6EC9F-66B2-4C46-9F11-99953A5F5DA8}" dt="2024-10-02T06:36:31.238" v="4" actId="1076"/>
          <ac:picMkLst>
            <pc:docMk/>
            <pc:sldMk cId="2820499151" sldId="284"/>
            <ac:picMk id="5" creationId="{E7AF4B50-3A3E-4714-BEF0-C83D75A20D1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D7E10-09AE-4822-B5E3-77F6FA4B8A28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6DDD9-8997-4F8E-9C43-F3DBA582E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41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59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mündliche oder anderweitig nicht-schriftliche Präsentationsformen von Lyrik geht. Ideal wäre aus meiner Sicht etwas zu der Frage, wie performative Formate allgemein mehr Leute ansprechen als das bloße gedruckte Gedicht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3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Körperlich und räumlich gebundene Performance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47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Gombrelka</a:t>
            </a:r>
            <a:r>
              <a:rPr lang="de-DE" dirty="0"/>
              <a:t>: Körper </a:t>
            </a:r>
            <a:r>
              <a:rPr lang="de-DE" dirty="0" err="1"/>
              <a:t>statitscher</a:t>
            </a:r>
            <a:r>
              <a:rPr lang="de-DE" dirty="0"/>
              <a:t>, aber </a:t>
            </a:r>
            <a:r>
              <a:rPr lang="de-DE" dirty="0" err="1"/>
              <a:t>bewegungen</a:t>
            </a:r>
            <a:r>
              <a:rPr lang="de-DE" dirty="0"/>
              <a:t> innerhalb, zittern</a:t>
            </a:r>
          </a:p>
          <a:p>
            <a:r>
              <a:rPr lang="de-DE" dirty="0"/>
              <a:t>Frei verfügbar, </a:t>
            </a:r>
            <a:r>
              <a:rPr lang="de-DE" dirty="0" err="1"/>
              <a:t>evlt</a:t>
            </a:r>
            <a:r>
              <a:rPr lang="de-DE" dirty="0"/>
              <a:t> neue </a:t>
            </a:r>
            <a:r>
              <a:rPr lang="de-DE" dirty="0" err="1"/>
              <a:t>auflage</a:t>
            </a:r>
            <a:r>
              <a:rPr lang="de-DE" dirty="0"/>
              <a:t>, </a:t>
            </a:r>
          </a:p>
          <a:p>
            <a:r>
              <a:rPr lang="de-DE" dirty="0"/>
              <a:t>Anderer Stil, weniger </a:t>
            </a:r>
            <a:r>
              <a:rPr lang="de-DE" dirty="0" err="1"/>
              <a:t>narraitv</a:t>
            </a:r>
            <a:r>
              <a:rPr lang="de-DE" dirty="0"/>
              <a:t>, körperlich</a:t>
            </a:r>
          </a:p>
          <a:p>
            <a:r>
              <a:rPr lang="de-DE" dirty="0"/>
              <a:t>Übersetzung, </a:t>
            </a:r>
            <a:r>
              <a:rPr lang="de-DE" dirty="0" err="1"/>
              <a:t>KOmmunikation</a:t>
            </a:r>
            <a:r>
              <a:rPr lang="de-DE" dirty="0"/>
              <a:t>+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20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können stilistische Mittel in GS aussehen?</a:t>
            </a:r>
          </a:p>
          <a:p>
            <a:r>
              <a:rPr lang="de-DE" dirty="0"/>
              <a:t>https://seenl.arqive.nl/artikel/20220705-imaginings</a:t>
            </a:r>
          </a:p>
          <a:p>
            <a:r>
              <a:rPr lang="de-DE" dirty="0" err="1"/>
              <a:t>Versch</a:t>
            </a:r>
            <a:r>
              <a:rPr lang="de-DE" dirty="0"/>
              <a:t> Stile der </a:t>
            </a:r>
            <a:r>
              <a:rPr lang="de-DE" dirty="0" err="1"/>
              <a:t>performerinnen</a:t>
            </a:r>
            <a:r>
              <a:rPr lang="de-DE" dirty="0"/>
              <a:t>, Bewegung: Gedicht im Gehen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706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88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… bis hier hin SINNES Barrieren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79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https://www.piper.de/buecher/lies-das-buch-isbn-978-3-492-07032-4</a:t>
            </a:r>
          </a:p>
          <a:p>
            <a:r>
              <a:rPr lang="de-DE" dirty="0"/>
              <a:t>„Wie man sich in der Auswahl der Mittel und literarischen Techniken beschränken und trotzdem - oder vielleicht auch gerade deswegen - vielseitig und überraschend schreiben kann, zeigt dieses Buch.“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887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Einblick in Vielfalt was ein Gedicht alles sein kann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DDD9-8997-4F8E-9C43-F3DBA582E8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982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CD8F5-753E-4430-9917-524B92C97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C1DEA3-0B64-4024-AA40-7CFCEB634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1BA2AC-24FA-4241-BD1C-3837E54E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8402F3-9791-4A4D-B9E7-D4C9ED12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7069DB-65B7-4B85-AAD4-6E89821A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28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EB7C1-AD84-4A54-85BD-C1C6B043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CC9378-2A7B-439D-B768-7FF969E5B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7692BD-73D6-4382-8068-9ABA2175F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1085D0-81E9-4CF5-A9C8-C4E6B01A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DF27A5-9244-4E11-8931-0AC37CD1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72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8B179C7-E8A4-4F44-85D4-769CEFA8B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D16FCF4-FDCB-4B35-8134-20A203A9C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F21334-309D-4C69-AED6-D9B59CB02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1E9F92-008D-46AB-BA2D-25FF2E7E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155E38-EBBD-4EF2-B970-05F5FE55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16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F4A25-FC1A-437D-B20C-57A2957C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1599AC-0CA6-4426-9205-99BA60554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5EAE07-D100-4E69-BB7B-E784106E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17F8B5-613A-4A0B-A1C3-B0A72B27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2F75D6-8FE0-4B69-8261-EB104EBC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69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97DB-E4D7-4ECF-9AAE-30B8E47F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002289-C371-4BDD-823D-0E0422934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06B23D-3A4E-410A-8A26-AD5EB0E4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55BEE6-CC9A-4D1F-B53B-017B47C1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88DC20-B615-4E34-B078-20635F45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24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9D9E7-F00B-4926-8F7B-ECC7EB65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FAC0A9-5AB5-4771-B127-BC10BBA02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B52B8D-DDB7-4302-B4B4-970EB2373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9446C3-48EC-4540-8A02-B852291B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9CECB6-2B09-4868-B9DA-71D1920F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AE391-ED50-4739-8CB9-781D775A6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34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7FAAF-24D9-4ADD-A239-06E65252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9945C6-8DFB-4545-9102-635676398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4314E3-31E4-4B43-9C41-A51A0A13F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25D848-D012-4599-9B17-BEAC2F76A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72C455E-F535-4215-B311-D5D46C89B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81760C8-BDE2-432E-A34A-300CE55D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106B2D-4425-47C3-B6D6-2F8B1D1F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8923E8-55A7-4FB4-B4F6-6451F531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0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52E18-5338-4FED-9FFD-CBBBA835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9416F-2AF2-488E-8166-DD1535D5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91AD9C-7AE5-4E25-BB1B-BB42C26D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6D84BD-4CF0-42DF-A361-CC4F7870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73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D285A9-081E-42CB-A9EF-9ACB5B48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EAE956-856A-4CA7-9284-EB153CEC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900AB9-4CD4-41FC-A462-FF22F3C1E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95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24113-D5ED-4A4F-8A47-AAAD28EF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A0EEC6-558C-4728-A577-AE7385C8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0921CF-5474-4C05-A736-2CAA0027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9F0E43D-283E-4BB8-A2EB-ED350E60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217EF4-A741-4DB8-8F28-B14E3F2E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C62FFB-162D-4BEA-AE6F-594224AA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56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A8F47-82B4-4126-9CA0-13789B16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E864C9-FB6E-4C14-8D87-31ABEC8AF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0CFBCB-79FD-4767-87ED-7296AB405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69E8B9-0F8A-4C5E-B179-0C245661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92909D-44D1-4C3E-BE83-1ACA7AF2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7D9FE1-48C9-44F5-88BA-F5EA6694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25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7EB7A4-1D74-4660-8802-ADB32C0A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B2AAFA-D744-45A1-8364-64D0D8521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369997-35AE-4FDD-B820-F1302E0A9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C553F-EEAF-482C-BD15-A5355B09106F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A742C7-A6DF-4D41-BA80-00687AB00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080C5D-1C0A-452E-B6AB-156C2A462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B8826-AF15-4393-AD26-4DFFF3FE14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rikline.org/de/autoren/adam-borzic" TargetMode="External"/><Relationship Id="rId2" Type="http://schemas.openxmlformats.org/officeDocument/2006/relationships/hyperlink" Target="https://www.lyrikline.org/de/gedichte?nav=1&amp;mit_video=1&amp;filter_fired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yrikline.org/de/uebersetzungen?nav=1&amp;lang%5B%5D=c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esiehandverlesen.de/bibliothekseintrag.php?p=6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esiehandverlesen.d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eenl.arqive.nl/artikel/20220705-imagining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dzblesen.de/bibliothek/brailleliteratu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0D9719BD-A08D-4725-BE75-C342E518D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118538" cy="165576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9C9084-9F1C-42B5-A144-CCAA4AE7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4D708CD-1D5B-4748-A018-8F683FCBB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2538" y="2308773"/>
            <a:ext cx="5679440" cy="2387600"/>
          </a:xfrm>
        </p:spPr>
        <p:txBody>
          <a:bodyPr>
            <a:normAutofit fontScale="90000"/>
          </a:bodyPr>
          <a:lstStyle/>
          <a:p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r>
              <a:rPr lang="de-DE" b="1" dirty="0"/>
              <a:t>Lyrik und Zugänglichkeit </a:t>
            </a:r>
            <a:br>
              <a:rPr lang="de-DE" b="1" dirty="0"/>
            </a:br>
            <a:r>
              <a:rPr lang="de-DE" b="1" dirty="0"/>
              <a:t>–</a:t>
            </a:r>
            <a:br>
              <a:rPr lang="de-DE" b="1" dirty="0"/>
            </a:br>
            <a:r>
              <a:rPr lang="de-DE" b="1" dirty="0"/>
              <a:t>Open Access Poetry ?!</a:t>
            </a:r>
            <a:br>
              <a:rPr lang="de-DE" dirty="0"/>
            </a:b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E4D2FDF-DA79-4050-9477-3AC64409F524}"/>
              </a:ext>
            </a:extLst>
          </p:cNvPr>
          <p:cNvSpPr txBox="1">
            <a:spLocks/>
          </p:cNvSpPr>
          <p:nvPr/>
        </p:nvSpPr>
        <p:spPr>
          <a:xfrm>
            <a:off x="7337622" y="4696373"/>
            <a:ext cx="477414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Clara Cosima Wolff, wissenschaftliche Mitarbeiterin Poetry in the Digital Age, </a:t>
            </a:r>
          </a:p>
          <a:p>
            <a:r>
              <a:rPr lang="de-DE" dirty="0"/>
              <a:t>Universität Hamburg</a:t>
            </a:r>
          </a:p>
        </p:txBody>
      </p:sp>
    </p:spTree>
    <p:extLst>
      <p:ext uri="{BB962C8B-B14F-4D97-AF65-F5344CB8AC3E}">
        <p14:creationId xmlns:p14="http://schemas.microsoft.com/office/powerpoint/2010/main" val="207322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5650E-BAF4-4478-A63D-BB437AE4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Klangebene von Gedichten: www.lyrikline.org/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4D4A59A-B097-4776-AFF2-999747F43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9386" y="1825625"/>
            <a:ext cx="93332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96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5B74-BF65-44B3-BE14-CC9C7ADC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Poesiefilme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11A3EB-CFC0-4487-8D89-4B9190F1D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hlinkClick r:id="rId2"/>
              </a:rPr>
              <a:t>https://www.lyrikline.org/de/gedichte?nav=1&amp;mit_video=1&amp;filter_fired=1</a:t>
            </a:r>
            <a:endParaRPr lang="de-DE" dirty="0"/>
          </a:p>
          <a:p>
            <a:r>
              <a:rPr lang="de-DE" dirty="0"/>
              <a:t>Videoportraits: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https://www.lyrikline.org/de/gedichte?nav=1&amp;mit_video=1&amp;filter_fired=1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Übersetzungen: de/</a:t>
            </a:r>
            <a:r>
              <a:rPr lang="de-DE" dirty="0" err="1"/>
              <a:t>cz</a:t>
            </a:r>
            <a:endParaRPr lang="de-DE" dirty="0"/>
          </a:p>
          <a:p>
            <a:pPr marL="0" indent="0">
              <a:buNone/>
            </a:pPr>
            <a:r>
              <a:rPr lang="de-DE" dirty="0">
                <a:hlinkClick r:id="rId3"/>
              </a:rPr>
              <a:t>https://www.lyrikline.org/de/autoren/adam-borzic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>
                <a:hlinkClick r:id="rId4"/>
              </a:rPr>
              <a:t>https://www.lyrikline.org/de/uebersetzungen?nav=1&amp;lang%5B%5D=cs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883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A61B6-D910-49E2-8E36-9FEFE04D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Lyrik im urbanen Raum: Untertitelpoesie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AF3EB04-E44B-45D5-A383-B052A4E52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157"/>
            <a:ext cx="6526345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104C42-857C-4771-B532-0BF4340BA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16084" r="-2349" b="17088"/>
          <a:stretch/>
        </p:blipFill>
        <p:spPr>
          <a:xfrm>
            <a:off x="7146785" y="1653157"/>
            <a:ext cx="52089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7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6ABAB4-E129-4726-B389-C7030CAE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Gedichte und leichte 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153941-97AB-43FF-9470-E921068C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REGELN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Es werden kurze Haupt Sätze verwendet.</a:t>
            </a:r>
          </a:p>
          <a:p>
            <a:pPr lvl="0"/>
            <a:r>
              <a:rPr lang="de-DE" dirty="0"/>
              <a:t>Jeder Satz enthält nur eine Aussage.</a:t>
            </a:r>
          </a:p>
          <a:p>
            <a:pPr lvl="0"/>
            <a:r>
              <a:rPr lang="de-DE" dirty="0"/>
              <a:t>Es werden nur Aktivsätze verwendet. Der Konjunktiv wird vermieden. Von statt Genitiv, kein Nominalstil: Es werden lieber Verben verwendet.</a:t>
            </a:r>
          </a:p>
          <a:p>
            <a:pPr lvl="0"/>
            <a:r>
              <a:rPr lang="de-DE" dirty="0"/>
              <a:t>Sätze bestehen aus den Gliedern Subjekt + Prädikat + Objekt</a:t>
            </a:r>
          </a:p>
          <a:p>
            <a:pPr lvl="0"/>
            <a:r>
              <a:rPr lang="de-DE" dirty="0"/>
              <a:t>Wortwiederholungen werden angestrebt.</a:t>
            </a:r>
          </a:p>
          <a:p>
            <a:pPr lvl="0"/>
            <a:r>
              <a:rPr lang="de-DE" dirty="0"/>
              <a:t>Keine Synonyme, Sonderzeichen und </a:t>
            </a:r>
            <a:r>
              <a:rPr lang="de-DE" b="1" dirty="0"/>
              <a:t>Verneinungen.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5337A2-8B37-43BB-9097-E54448522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91"/>
          <a:stretch/>
        </p:blipFill>
        <p:spPr>
          <a:xfrm>
            <a:off x="8710295" y="261938"/>
            <a:ext cx="323786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6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D57AE-2ABD-4771-84F1-4B01888A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leichte 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636BE3-96E0-4838-98AC-2DB720811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Abstrakte Begriffe werden vermieden; wo sie notwendig sind, werden sie durch anschauliche </a:t>
            </a:r>
            <a:r>
              <a:rPr lang="de-DE" b="1" dirty="0"/>
              <a:t>Beispiele oder Vergleiche</a:t>
            </a:r>
            <a:r>
              <a:rPr lang="de-DE" dirty="0"/>
              <a:t> erklärt. </a:t>
            </a:r>
          </a:p>
          <a:p>
            <a:pPr lvl="0"/>
            <a:r>
              <a:rPr lang="de-DE" dirty="0"/>
              <a:t>Bildhafte Sprache wird vermieden. </a:t>
            </a:r>
          </a:p>
          <a:p>
            <a:pPr lvl="0"/>
            <a:r>
              <a:rPr lang="de-DE" dirty="0"/>
              <a:t>Selten gebrauchte Wörter werden durch bekanntere ersetzt oder</a:t>
            </a:r>
            <a:r>
              <a:rPr lang="de-DE" b="1" dirty="0"/>
              <a:t> erklärt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4723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8FCC5-E45E-42C7-924F-234A7675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 Light (Überschriften)"/>
              </a:rPr>
              <a:t>Typografie und Layout</a:t>
            </a:r>
            <a:br>
              <a:rPr lang="de-DE" dirty="0">
                <a:latin typeface="Calibri Light (Überschriften)"/>
              </a:rPr>
            </a:br>
            <a:endParaRPr lang="de-DE" dirty="0">
              <a:latin typeface="Calibri Light (Überschriften)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BA4348-A832-45DE-8117-A97925E5F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Jeder Satz erscheint in einer neuen Zeile.</a:t>
            </a:r>
          </a:p>
          <a:p>
            <a:pPr lvl="0"/>
            <a:r>
              <a:rPr lang="de-DE" dirty="0"/>
              <a:t>Zeilenumbruch nach Sinneinheiten.</a:t>
            </a:r>
          </a:p>
          <a:p>
            <a:pPr lvl="0"/>
            <a:r>
              <a:rPr lang="de-DE" dirty="0"/>
              <a:t>Komposita werden durch Bindestriche getrennt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3934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FFAEC-3864-457D-8470-EB057B91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 in leichter 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79F72F-589A-4AF2-9BEF-C8E4320CA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1305"/>
            <a:ext cx="4688840" cy="4351338"/>
          </a:xfrm>
        </p:spPr>
        <p:txBody>
          <a:bodyPr>
            <a:normAutofit fontScale="92500"/>
          </a:bodyPr>
          <a:lstStyle/>
          <a:p>
            <a:r>
              <a:rPr lang="de-DE" dirty="0"/>
              <a:t>Daniel </a:t>
            </a:r>
            <a:r>
              <a:rPr lang="de-DE" dirty="0" err="1"/>
              <a:t>Falbs</a:t>
            </a:r>
            <a:r>
              <a:rPr lang="de-DE" dirty="0"/>
              <a:t> Gedichtband </a:t>
            </a:r>
            <a:r>
              <a:rPr lang="de-DE" i="1" dirty="0"/>
              <a:t>Deutschland ein Weltmärchen. In leichter Sprache </a:t>
            </a:r>
          </a:p>
          <a:p>
            <a:r>
              <a:rPr lang="de-DE" dirty="0"/>
              <a:t>Verlage für einfache Sprache: Spaß am Lesen Verlag, Klassiker mal Anders (Klett/</a:t>
            </a:r>
            <a:r>
              <a:rPr lang="de-DE" dirty="0" err="1"/>
              <a:t>Hueber</a:t>
            </a:r>
            <a:r>
              <a:rPr lang="de-DE" dirty="0"/>
              <a:t>/Cornelsen) </a:t>
            </a:r>
            <a:r>
              <a:rPr lang="de-DE" dirty="0" err="1"/>
              <a:t>edition</a:t>
            </a:r>
            <a:r>
              <a:rPr lang="de-DE" dirty="0"/>
              <a:t> </a:t>
            </a:r>
            <a:r>
              <a:rPr lang="de-DE" dirty="0" err="1"/>
              <a:t>naundob</a:t>
            </a:r>
            <a:r>
              <a:rPr lang="de-DE" dirty="0"/>
              <a:t>, Passanten Verlag</a:t>
            </a:r>
          </a:p>
          <a:p>
            <a:r>
              <a:rPr lang="de-DE" dirty="0" err="1"/>
              <a:t>Lies</a:t>
            </a:r>
            <a:r>
              <a:rPr lang="de-DE" dirty="0"/>
              <a:t>! Das Buch. Für ganz Viele. (Vom Literaturhaus Frankfurt)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F3390E-B2BF-418F-87CD-8D2916E52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567"/>
          <a:stretch/>
        </p:blipFill>
        <p:spPr>
          <a:xfrm>
            <a:off x="7283871" y="213894"/>
            <a:ext cx="4688840" cy="60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2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345A3-EDE9-40E5-AB90-4FF46E2A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Gedichte habt ihr mitgebracht?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7C839-85DC-49D9-99FB-CE6BB92E7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Übersetzungen in leichte Sprache selber </a:t>
            </a:r>
            <a:r>
              <a:rPr lang="de-DE" dirty="0" err="1"/>
              <a:t>beginnnen</a:t>
            </a:r>
            <a:endParaRPr lang="de-DE" dirty="0"/>
          </a:p>
          <a:p>
            <a:r>
              <a:rPr lang="de-DE" dirty="0"/>
              <a:t>Übersetzungen als intensive Auseinandersetzung mit dem Gedicht</a:t>
            </a:r>
          </a:p>
          <a:p>
            <a:r>
              <a:rPr lang="de-DE" dirty="0" err="1"/>
              <a:t>Verstehensmöglichkeit</a:t>
            </a:r>
            <a:endParaRPr lang="de-DE" dirty="0"/>
          </a:p>
          <a:p>
            <a:r>
              <a:rPr lang="de-DE" dirty="0"/>
              <a:t>Hinterfragen: was heißt leicht, verständlich für mich?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80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194D7-E6D7-4386-8CE6-11C59039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Beispielübersetzung: Steffen Popp, </a:t>
            </a:r>
            <a:r>
              <a:rPr lang="de-DE" i="1" dirty="0"/>
              <a:t>Fenster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CCDB4-9EB2-4B83-92F9-3EBF84359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97480" cy="435133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DE" dirty="0"/>
              <a:t>Wenn es kalt ist, </a:t>
            </a:r>
          </a:p>
          <a:p>
            <a:pPr marL="0" indent="0">
              <a:buNone/>
            </a:pPr>
            <a:r>
              <a:rPr lang="de-DE" dirty="0"/>
              <a:t>bekommen Fenster eine Eis-Schicht.</a:t>
            </a:r>
          </a:p>
          <a:p>
            <a:pPr marL="0" indent="0">
              <a:buNone/>
            </a:pPr>
            <a:r>
              <a:rPr lang="de-DE" dirty="0"/>
              <a:t>Die Eis-Schicht kannst du hören:</a:t>
            </a:r>
          </a:p>
          <a:p>
            <a:pPr marL="0" indent="0">
              <a:buNone/>
            </a:pPr>
            <a:r>
              <a:rPr lang="de-DE" dirty="0"/>
              <a:t>Sie klirrt und knistert.</a:t>
            </a:r>
          </a:p>
          <a:p>
            <a:pPr marL="0" indent="0">
              <a:buNone/>
            </a:pPr>
            <a:r>
              <a:rPr lang="de-DE" dirty="0"/>
              <a:t>Diese Geräusche sind sehr leise.</a:t>
            </a:r>
          </a:p>
          <a:p>
            <a:pPr marL="0" indent="0">
              <a:buNone/>
            </a:pPr>
            <a:r>
              <a:rPr lang="de-DE" dirty="0"/>
              <a:t>Die Eis-Schicht kannst du sehen:</a:t>
            </a:r>
          </a:p>
          <a:p>
            <a:pPr marL="0" indent="0">
              <a:buNone/>
            </a:pPr>
            <a:r>
              <a:rPr lang="de-DE" dirty="0"/>
              <a:t>Sie sieht aus wie Blumen.</a:t>
            </a:r>
          </a:p>
          <a:p>
            <a:pPr marL="0" indent="0">
              <a:buNone/>
            </a:pPr>
            <a:r>
              <a:rPr lang="de-DE" dirty="0"/>
              <a:t>Sie sieht aus wie Riesen.</a:t>
            </a:r>
          </a:p>
          <a:p>
            <a:pPr marL="0" indent="0">
              <a:buNone/>
            </a:pPr>
            <a:r>
              <a:rPr lang="de-DE" dirty="0"/>
              <a:t>Sie sieht aus wie Körner.</a:t>
            </a:r>
          </a:p>
          <a:p>
            <a:pPr marL="0" indent="0">
              <a:buNone/>
            </a:pPr>
            <a:r>
              <a:rPr lang="de-DE" dirty="0"/>
              <a:t>Sie ist </a:t>
            </a:r>
            <a:r>
              <a:rPr lang="de-DE" dirty="0" err="1"/>
              <a:t>silber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Sie sieht aus wie ein Iltis.</a:t>
            </a:r>
          </a:p>
          <a:p>
            <a:pPr marL="0" indent="0">
              <a:buNone/>
            </a:pPr>
            <a:r>
              <a:rPr lang="de-DE" dirty="0"/>
              <a:t>Ein Iltis ist ein Tier, </a:t>
            </a:r>
          </a:p>
          <a:p>
            <a:pPr marL="0" indent="0">
              <a:buNone/>
            </a:pPr>
            <a:r>
              <a:rPr lang="de-DE" dirty="0"/>
              <a:t>kleiner als ein Hund.</a:t>
            </a:r>
          </a:p>
          <a:p>
            <a:pPr marL="0" indent="0">
              <a:buNone/>
            </a:pPr>
            <a:r>
              <a:rPr lang="de-DE" dirty="0"/>
              <a:t>Es sieht aus, </a:t>
            </a:r>
          </a:p>
          <a:p>
            <a:pPr marL="0" indent="0">
              <a:buNone/>
            </a:pPr>
            <a:r>
              <a:rPr lang="de-DE" dirty="0"/>
              <a:t>als ob die Eis-Schicht im Zimmer ist.</a:t>
            </a:r>
          </a:p>
          <a:p>
            <a:pPr marL="0" indent="0">
              <a:buNone/>
            </a:pPr>
            <a:r>
              <a:rPr lang="de-DE" dirty="0"/>
              <a:t>Es sieht aus, </a:t>
            </a:r>
          </a:p>
          <a:p>
            <a:pPr marL="0" indent="0">
              <a:buNone/>
            </a:pPr>
            <a:r>
              <a:rPr lang="de-DE" dirty="0"/>
              <a:t>als ob die Eis-Schicht in der Luft hängt.</a:t>
            </a:r>
          </a:p>
          <a:p>
            <a:pPr marL="0" indent="0">
              <a:buNone/>
            </a:pPr>
            <a:r>
              <a:rPr lang="de-DE" dirty="0"/>
              <a:t>Wie kleiner Staub von Sternen.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046698-16E5-42C5-8423-0352354A039A}"/>
              </a:ext>
            </a:extLst>
          </p:cNvPr>
          <p:cNvSpPr txBox="1"/>
          <p:nvPr/>
        </p:nvSpPr>
        <p:spPr>
          <a:xfrm>
            <a:off x="3769360" y="1825625"/>
            <a:ext cx="523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Original: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56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BFC684-1F1B-44AD-8479-0F923ADA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"/>
            <a:ext cx="12192000" cy="67462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SPRACHE</a:t>
            </a:r>
          </a:p>
          <a:p>
            <a:pPr lvl="0"/>
            <a:r>
              <a:rPr lang="de-DE" dirty="0"/>
              <a:t>Es werden kurze Haupt Sätze verwendet.</a:t>
            </a:r>
          </a:p>
          <a:p>
            <a:pPr lvl="0"/>
            <a:r>
              <a:rPr lang="de-DE" dirty="0"/>
              <a:t>Jeder Satz enthält nur eine Aussage.</a:t>
            </a:r>
          </a:p>
          <a:p>
            <a:pPr lvl="0"/>
            <a:r>
              <a:rPr lang="de-DE" dirty="0"/>
              <a:t>Es werden nur Aktivsätze verwendet. Der Konjunktiv wird vermieden. Von statt Genitiv, kein Nominalstil: Es werden lieber Verben verwendet.</a:t>
            </a:r>
          </a:p>
          <a:p>
            <a:pPr lvl="0"/>
            <a:r>
              <a:rPr lang="de-DE" dirty="0"/>
              <a:t>Sätze bestehen aus den Gliedern Subjekt + Prädikat + Objekt</a:t>
            </a:r>
          </a:p>
          <a:p>
            <a:pPr lvl="0"/>
            <a:r>
              <a:rPr lang="de-DE" dirty="0"/>
              <a:t>Wortwiederholungen werden angestrebt.</a:t>
            </a:r>
          </a:p>
          <a:p>
            <a:pPr lvl="0"/>
            <a:r>
              <a:rPr lang="de-DE" dirty="0"/>
              <a:t>Keine Synonyme, Sonderzeichen und </a:t>
            </a:r>
            <a:r>
              <a:rPr lang="de-DE" b="1" dirty="0"/>
              <a:t>Verneinungen.</a:t>
            </a:r>
            <a:endParaRPr lang="de-DE" dirty="0"/>
          </a:p>
          <a:p>
            <a:pPr marL="0" indent="0">
              <a:buNone/>
            </a:pPr>
            <a:r>
              <a:rPr lang="de-DE" b="1" dirty="0"/>
              <a:t>INHALT</a:t>
            </a:r>
          </a:p>
          <a:p>
            <a:pPr lvl="0"/>
            <a:r>
              <a:rPr lang="de-DE" dirty="0"/>
              <a:t>Abstrakte Begriffe werden vermieden; wo sie notwendig sind, werden sie durch anschauliche </a:t>
            </a:r>
            <a:r>
              <a:rPr lang="de-DE" b="1" dirty="0"/>
              <a:t>Beispiele oder Vergleiche</a:t>
            </a:r>
            <a:r>
              <a:rPr lang="de-DE" dirty="0"/>
              <a:t> erklärt. </a:t>
            </a:r>
          </a:p>
          <a:p>
            <a:pPr lvl="0"/>
            <a:r>
              <a:rPr lang="de-DE" dirty="0"/>
              <a:t>Bildhafte Sprache wird vermieden. </a:t>
            </a:r>
          </a:p>
          <a:p>
            <a:pPr lvl="0"/>
            <a:r>
              <a:rPr lang="de-DE" dirty="0"/>
              <a:t>Selten gebrauchte Wörter werden durch bekanntere ersetzt oder</a:t>
            </a:r>
            <a:r>
              <a:rPr lang="de-DE" b="1" dirty="0"/>
              <a:t> erklärt</a:t>
            </a:r>
            <a:endParaRPr lang="de-DE" dirty="0"/>
          </a:p>
          <a:p>
            <a:pPr marL="0" lvl="0" indent="0">
              <a:buNone/>
            </a:pPr>
            <a:r>
              <a:rPr lang="de-DE" b="1" dirty="0"/>
              <a:t>LAYOUT</a:t>
            </a:r>
          </a:p>
          <a:p>
            <a:r>
              <a:rPr lang="de-DE" dirty="0"/>
              <a:t>Jeder Satz erscheint in einer neuen Zeile.</a:t>
            </a:r>
          </a:p>
          <a:p>
            <a:pPr lvl="0"/>
            <a:r>
              <a:rPr lang="de-DE" dirty="0"/>
              <a:t>Zeilenumbruch nach Sinneinheiten.</a:t>
            </a:r>
          </a:p>
          <a:p>
            <a:pPr lvl="0"/>
            <a:r>
              <a:rPr lang="de-DE" dirty="0"/>
              <a:t>Komposita werden durch Bindestriche getrennt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325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B7FBF8-A498-4938-A44F-0EC3355E5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30" y="122830"/>
            <a:ext cx="11914495" cy="673517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Gedichte: unverständlich, kompliziert, langweilig, verstaubt … 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Was sind eure Erfahrungen mit Gedichten?</a:t>
            </a:r>
          </a:p>
          <a:p>
            <a:pPr algn="ctr"/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1308F435-85E3-4631-9A80-856E6D753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66" y="742394"/>
            <a:ext cx="8731468" cy="53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6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197A80C-EFF3-42B5-AF72-8FAF9272E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1" y="0"/>
            <a:ext cx="9782270" cy="6708913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08EFB9-0E6C-40EF-AF5E-A425FFDC672D}"/>
              </a:ext>
            </a:extLst>
          </p:cNvPr>
          <p:cNvSpPr txBox="1"/>
          <p:nvPr/>
        </p:nvSpPr>
        <p:spPr>
          <a:xfrm>
            <a:off x="10376452" y="467139"/>
            <a:ext cx="11628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</a:t>
            </a:r>
          </a:p>
          <a:p>
            <a:r>
              <a:rPr lang="de-DE" dirty="0"/>
              <a:t>Gedichte als Computerspiel?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9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7AF4B50-3A3E-4714-BEF0-C83D75A20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2008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76D802-2BCD-4877-8204-1B5782177146}"/>
              </a:ext>
            </a:extLst>
          </p:cNvPr>
          <p:cNvSpPr txBox="1"/>
          <p:nvPr/>
        </p:nvSpPr>
        <p:spPr>
          <a:xfrm>
            <a:off x="5759355" y="545910"/>
            <a:ext cx="4585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Gedichte und Künstliche Intelligenz?</a:t>
            </a:r>
          </a:p>
        </p:txBody>
      </p:sp>
    </p:spTree>
    <p:extLst>
      <p:ext uri="{BB962C8B-B14F-4D97-AF65-F5344CB8AC3E}">
        <p14:creationId xmlns:p14="http://schemas.microsoft.com/office/powerpoint/2010/main" val="282049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BAD09-0668-43CB-BEF5-9AC19400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76331" cy="1325563"/>
          </a:xfrm>
        </p:spPr>
        <p:txBody>
          <a:bodyPr/>
          <a:lstStyle/>
          <a:p>
            <a:r>
              <a:rPr lang="de-DE" dirty="0"/>
              <a:t>Barrieren und Zugänglichkeit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0497EA-F586-4E1B-9EEA-7910B4225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14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Welche Barrieren kann es </a:t>
            </a:r>
          </a:p>
          <a:p>
            <a:pPr marL="0" indent="0">
              <a:buNone/>
            </a:pPr>
            <a:r>
              <a:rPr lang="de-DE" dirty="0"/>
              <a:t>für Lyrik geben?</a:t>
            </a:r>
          </a:p>
          <a:p>
            <a:r>
              <a:rPr lang="de-DE" dirty="0"/>
              <a:t>Wahrnehmungsbarrieren</a:t>
            </a:r>
          </a:p>
          <a:p>
            <a:r>
              <a:rPr lang="de-DE" dirty="0"/>
              <a:t>Kulturelle Barrieren</a:t>
            </a:r>
          </a:p>
          <a:p>
            <a:r>
              <a:rPr lang="de-DE" dirty="0"/>
              <a:t>Kognitive Barrieren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Buch als Barriere? </a:t>
            </a:r>
          </a:p>
          <a:p>
            <a:pPr marL="0" indent="0">
              <a:buNone/>
            </a:pPr>
            <a:r>
              <a:rPr lang="de-DE" dirty="0"/>
              <a:t>Wie könnten zugängliche </a:t>
            </a:r>
          </a:p>
          <a:p>
            <a:pPr marL="0" indent="0">
              <a:buNone/>
            </a:pPr>
            <a:r>
              <a:rPr lang="de-DE" dirty="0"/>
              <a:t>Gedichte sein?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AFC806-D9EC-416B-A9CA-741BEAE1F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531" y="17973"/>
            <a:ext cx="5677469" cy="68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E5997-8168-41DE-9CA5-2DD79D68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94005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/>
              <a:t>Gebärdensprachenpoesie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752048-F002-4467-A22B-4668AA981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66" y="1825625"/>
            <a:ext cx="4480034" cy="43513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de-DE" dirty="0"/>
              <a:t>                                                                                 performative Ebene</a:t>
            </a:r>
          </a:p>
          <a:p>
            <a:pPr marL="0" indent="0" algn="just">
              <a:buNone/>
            </a:pPr>
            <a:r>
              <a:rPr lang="de-DE" dirty="0"/>
              <a:t>Verkörperung von Gedicht	</a:t>
            </a:r>
          </a:p>
          <a:p>
            <a:pPr marL="0" indent="0" algn="just">
              <a:buNone/>
            </a:pPr>
            <a:endParaRPr lang="de-DE" dirty="0"/>
          </a:p>
          <a:p>
            <a:pPr marL="0" indent="0" algn="just">
              <a:buNone/>
            </a:pPr>
            <a:r>
              <a:rPr lang="de-DE" dirty="0"/>
              <a:t>Text kommt in Bewegung</a:t>
            </a:r>
          </a:p>
          <a:p>
            <a:pPr marL="0" indent="0" algn="just">
              <a:buNone/>
            </a:pPr>
            <a:r>
              <a:rPr lang="de-DE" dirty="0"/>
              <a:t>verlässt Buchseite</a:t>
            </a:r>
          </a:p>
          <a:p>
            <a:pPr marL="0" indent="0" algn="just">
              <a:buNone/>
            </a:pPr>
            <a:endParaRPr lang="de-DE" dirty="0"/>
          </a:p>
          <a:p>
            <a:pPr marL="0" indent="0" algn="just">
              <a:buNone/>
            </a:pPr>
            <a:r>
              <a:rPr lang="de-DE" dirty="0"/>
              <a:t>				</a:t>
            </a:r>
          </a:p>
          <a:p>
            <a:pPr marL="0" indent="0" algn="just">
              <a:buNone/>
            </a:pPr>
            <a:r>
              <a:rPr lang="de-DE" dirty="0"/>
              <a:t>mediatisiert, digital verfügbar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B9982F-7B36-4F7A-9DF3-F1228A5A3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9" t="296" r="30555" b="-296"/>
          <a:stretch/>
        </p:blipFill>
        <p:spPr>
          <a:xfrm>
            <a:off x="0" y="0"/>
            <a:ext cx="562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3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94A66-F52B-44E3-A8C7-56083FB1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69" y="243840"/>
            <a:ext cx="6208462" cy="620554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 Gebärdensprachenpoesie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78E8F8-391B-41C3-8801-75355983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5338" cy="685800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1A8EF10-7270-4E5E-9DB5-B06722351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825625"/>
            <a:ext cx="5867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„handverlesen versteht sich als eine mehrsprachige emanzipatorische Literaturinitiative, die Texten mehr Bewegungsfreiheit verschaffen will — in Laut- und Gebärdensprache“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Rafael </a:t>
            </a:r>
            <a:r>
              <a:rPr lang="de-DE" dirty="0" err="1"/>
              <a:t>Gombrelka</a:t>
            </a:r>
            <a:r>
              <a:rPr lang="de-DE" dirty="0"/>
              <a:t>: Traumfahrt</a:t>
            </a:r>
            <a:endParaRPr lang="de-DE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de-D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https://poesiehandverlesen.de/bibliothekseintrag.php?p=67</a:t>
            </a:r>
            <a:endParaRPr lang="de-DE" sz="1200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87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D9DF4-059A-48B4-96CA-2E3918DB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poesiehandverlesen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EFC513-5535-4CBC-971A-BE5F9A057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9" y="0"/>
            <a:ext cx="5143501" cy="685800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F4F5E91-2118-4678-B752-2217A866E30A}"/>
              </a:ext>
            </a:extLst>
          </p:cNvPr>
          <p:cNvSpPr txBox="1"/>
          <p:nvPr/>
        </p:nvSpPr>
        <p:spPr>
          <a:xfrm>
            <a:off x="838200" y="2058352"/>
            <a:ext cx="56171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Website:  </a:t>
            </a:r>
            <a:r>
              <a:rPr lang="de-DE" dirty="0">
                <a:hlinkClick r:id="rId3"/>
              </a:rPr>
              <a:t>https://poesiehandverlesen.de/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Buch: Gebärdensprachpoesie als interaktive Erweiterungen des Heftes: Virtual Reality</a:t>
            </a:r>
          </a:p>
          <a:p>
            <a:endParaRPr lang="de-DE" dirty="0"/>
          </a:p>
          <a:p>
            <a:r>
              <a:rPr lang="de-DE" dirty="0"/>
              <a:t>als Buch viel Aufmerksamkeit &amp; Preise erhalten</a:t>
            </a:r>
          </a:p>
        </p:txBody>
      </p:sp>
    </p:spTree>
    <p:extLst>
      <p:ext uri="{BB962C8B-B14F-4D97-AF65-F5344CB8AC3E}">
        <p14:creationId xmlns:p14="http://schemas.microsoft.com/office/powerpoint/2010/main" val="1438084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28AEEE1-C4B3-46D3-A8A8-4C95D0E6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365124"/>
            <a:ext cx="3352798" cy="596053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F51003E-F444-4724-A22A-3D26321B5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2" y="365123"/>
            <a:ext cx="3352800" cy="59605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FC6EFA1-AAB9-4904-B3A2-F8113C909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58" y="365125"/>
            <a:ext cx="3352800" cy="59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43D3B-836A-4D1B-87E4-D3C19EA2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DE" dirty="0"/>
            </a:br>
            <a:r>
              <a:rPr lang="de-DE" dirty="0"/>
              <a:t> Gebärdensprachenpoesie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0A0CD3-1072-42FB-9757-54B42F0E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Poetry Film, </a:t>
            </a:r>
          </a:p>
          <a:p>
            <a:pPr marL="0" indent="0">
              <a:buNone/>
            </a:pPr>
            <a:r>
              <a:rPr lang="de-DE" dirty="0"/>
              <a:t>Preisträger ZEBRA </a:t>
            </a:r>
            <a:r>
              <a:rPr lang="de-DE" dirty="0" err="1"/>
              <a:t>poetry</a:t>
            </a:r>
            <a:r>
              <a:rPr lang="de-DE" dirty="0"/>
              <a:t> film Fest 2022: </a:t>
            </a:r>
          </a:p>
          <a:p>
            <a:pPr marL="0" indent="0">
              <a:buNone/>
            </a:pPr>
            <a:r>
              <a:rPr lang="de-DE" dirty="0" err="1"/>
              <a:t>Imaginings</a:t>
            </a:r>
            <a:r>
              <a:rPr lang="de-DE" dirty="0"/>
              <a:t>, Anja Hiddinga</a:t>
            </a:r>
          </a:p>
          <a:p>
            <a:pPr marL="0" indent="0">
              <a:buNone/>
            </a:pPr>
            <a:r>
              <a:rPr lang="de-DE" sz="1200" dirty="0"/>
              <a:t>Trailer: </a:t>
            </a:r>
            <a:r>
              <a:rPr lang="de-DE" sz="1200" dirty="0">
                <a:hlinkClick r:id="rId3"/>
              </a:rPr>
              <a:t>https://seenl.arqive.nl/artikel/20220705-imaginings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dirty="0" err="1"/>
              <a:t>Deaf</a:t>
            </a:r>
            <a:r>
              <a:rPr lang="de-DE" dirty="0"/>
              <a:t> Slam: </a:t>
            </a:r>
          </a:p>
          <a:p>
            <a:pPr marL="0" indent="0">
              <a:buNone/>
            </a:pPr>
            <a:r>
              <a:rPr lang="de-DE" dirty="0"/>
              <a:t>Poetry Slam in Gebärdensprache</a:t>
            </a:r>
          </a:p>
          <a:p>
            <a:pPr marL="0" indent="0">
              <a:buNone/>
            </a:pP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0FF7AA-5C4E-4BC8-8D8F-EBC05C24A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94" y="0"/>
            <a:ext cx="485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5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0C201-D318-4C99-AB99-38FAA5EA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70162" y="2285762"/>
            <a:ext cx="3600927" cy="1325563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Seh</a:t>
            </a:r>
            <a:r>
              <a:rPr lang="de-DE" dirty="0"/>
              <a:t> Barriere: Braille Gedichte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3F0B2-9636-4A14-942A-381C8551E75C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400000">
            <a:off x="7172962" y="4520883"/>
            <a:ext cx="7980680" cy="653415"/>
          </a:xfrm>
        </p:spPr>
        <p:txBody>
          <a:bodyPr>
            <a:normAutofit/>
          </a:bodyPr>
          <a:lstStyle/>
          <a:p>
            <a:r>
              <a:rPr lang="de-DE" sz="1800" dirty="0">
                <a:hlinkClick r:id="rId2"/>
              </a:rPr>
              <a:t>https://www.dzblesen.de/bibliothek/brailleliteratur</a:t>
            </a: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080E4D-4EB6-4D5C-8169-695AA69E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857250"/>
            <a:ext cx="647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Microsoft Office PowerPoint</Application>
  <PresentationFormat>Breitbild</PresentationFormat>
  <Paragraphs>156</Paragraphs>
  <Slides>21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Calibri Light (Überschriften)</vt:lpstr>
      <vt:lpstr>Office</vt:lpstr>
      <vt:lpstr>     Lyrik und Zugänglichkeit  – Open Access Poetry ?! </vt:lpstr>
      <vt:lpstr>PowerPoint-Präsentation</vt:lpstr>
      <vt:lpstr>Barrieren und Zugänglichkeit </vt:lpstr>
      <vt:lpstr>Gebärdensprachenpoesie</vt:lpstr>
      <vt:lpstr>   Gebärdensprachenpoesie</vt:lpstr>
      <vt:lpstr>poesiehandverlesen</vt:lpstr>
      <vt:lpstr>PowerPoint-Präsentation</vt:lpstr>
      <vt:lpstr>  Gebärdensprachenpoesie</vt:lpstr>
      <vt:lpstr>Seh Barriere: Braille Gedichte</vt:lpstr>
      <vt:lpstr>Klangebene von Gedichten: www.lyrikline.org/</vt:lpstr>
      <vt:lpstr>Poesiefilme</vt:lpstr>
      <vt:lpstr>Lyrik im urbanen Raum: Untertitelpoesie</vt:lpstr>
      <vt:lpstr>Gedichte und leichte Sprache</vt:lpstr>
      <vt:lpstr>Inhalt leichte Sprache</vt:lpstr>
      <vt:lpstr>Typografie und Layout </vt:lpstr>
      <vt:lpstr>Literatur in leichter Sprache</vt:lpstr>
      <vt:lpstr>Welche Gedichte habt ihr mitgebracht?</vt:lpstr>
      <vt:lpstr>Beispielübersetzung: Steffen Popp, Fenster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bbc4209</dc:creator>
  <cp:lastModifiedBy>bbc4209</cp:lastModifiedBy>
  <cp:revision>35</cp:revision>
  <dcterms:created xsi:type="dcterms:W3CDTF">2022-11-11T12:31:47Z</dcterms:created>
  <dcterms:modified xsi:type="dcterms:W3CDTF">2024-10-02T06:37:01Z</dcterms:modified>
</cp:coreProperties>
</file>